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5" r:id="rId26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0" Type="http://schemas.openxmlformats.org/officeDocument/2006/relationships/slide" Target="slides/slide14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2" name="Shape 10992"/>
        <p:cNvGrpSpPr/>
        <p:nvPr/>
      </p:nvGrpSpPr>
      <p:grpSpPr>
        <a:xfrm>
          <a:off x="0" y="0"/>
          <a:ext cx="0" cy="0"/>
          <a:chOff x="0" y="0"/>
          <a:chExt cx="0" cy="0"/>
        </a:xfrm>
      </p:grpSpPr>
      <p:sp>
        <p:nvSpPr>
          <p:cNvPr id="10993" name="Google Shape;10993;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4" name="Google Shape;10994;p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notesSlide" Target="../notesSlides/notesSlide140.xml"/><Relationship Id="rId3" Type="http://schemas.openxmlformats.org/officeDocument/2006/relationships/image" Target="../media/image284.png"/><Relationship Id="rId4" Type="http://schemas.openxmlformats.org/officeDocument/2006/relationships/image" Target="../media/image299.jpg"/><Relationship Id="rId5" Type="http://schemas.openxmlformats.org/officeDocument/2006/relationships/image" Target="../media/image278.png"/><Relationship Id="rId6"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7" Type="http://schemas.openxmlformats.org/officeDocument/2006/relationships/image" Target="../media/image283.jpg"/></Relationships>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5" name="Shape 10995"/>
        <p:cNvGrpSpPr/>
        <p:nvPr/>
      </p:nvGrpSpPr>
      <p:grpSpPr>
        <a:xfrm>
          <a:off x="0" y="0"/>
          <a:ext cx="0" cy="0"/>
          <a:chOff x="0" y="0"/>
          <a:chExt cx="0" cy="0"/>
        </a:xfrm>
      </p:grpSpPr>
      <p:sp>
        <p:nvSpPr>
          <p:cNvPr id="10996" name="Google Shape;10996;p15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23/02/2025</a:t>
            </a:r>
            <a:endParaRPr b="0" i="0" sz="800" u="none" cap="none" strike="noStrike">
              <a:solidFill>
                <a:srgbClr val="5F5F5F"/>
              </a:solidFill>
              <a:latin typeface="Arial"/>
              <a:ea typeface="Arial"/>
              <a:cs typeface="Arial"/>
              <a:sym typeface="Arial"/>
            </a:endParaRPr>
          </a:p>
        </p:txBody>
      </p:sp>
      <p:sp>
        <p:nvSpPr>
          <p:cNvPr id="10997" name="Google Shape;10997;p15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 F. Eozénou -     TTC Meeting WG4 Fermilab</a:t>
            </a:r>
            <a:endParaRPr/>
          </a:p>
        </p:txBody>
      </p:sp>
      <p:sp>
        <p:nvSpPr>
          <p:cNvPr id="10998" name="Google Shape;10998;p15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5F5F5F"/>
              </a:buClr>
              <a:buSzPts val="800"/>
              <a:buFont typeface="Arial"/>
              <a:buNone/>
            </a:pPr>
            <a:fld id="{00000000-1234-1234-1234-123412341234}" type="slidenum">
              <a:rPr b="0" i="0" lang="en-US" sz="800" u="none" cap="none" strike="noStrike">
                <a:solidFill>
                  <a:srgbClr val="5F5F5F"/>
                </a:solidFill>
                <a:latin typeface="Arial"/>
                <a:ea typeface="Arial"/>
                <a:cs typeface="Arial"/>
                <a:sym typeface="Arial"/>
              </a:rPr>
              <a:t>‹#›</a:t>
            </a:fld>
            <a:endParaRPr b="0" i="0" sz="800" u="none" cap="none" strike="noStrike">
              <a:solidFill>
                <a:srgbClr val="5F5F5F"/>
              </a:solidFill>
              <a:latin typeface="Arial"/>
              <a:ea typeface="Arial"/>
              <a:cs typeface="Arial"/>
              <a:sym typeface="Arial"/>
            </a:endParaRPr>
          </a:p>
        </p:txBody>
      </p:sp>
      <p:sp>
        <p:nvSpPr>
          <p:cNvPr id="10999" name="Google Shape;10999;p1570"/>
          <p:cNvSpPr txBox="1"/>
          <p:nvPr/>
        </p:nvSpPr>
        <p:spPr>
          <a:xfrm>
            <a:off x="2036763" y="65088"/>
            <a:ext cx="590391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1600"/>
              <a:buFont typeface="Arial"/>
              <a:buNone/>
            </a:pPr>
            <a:r>
              <a:rPr b="1" i="0" lang="en-US" sz="1600" u="none" cap="none" strike="noStrike">
                <a:solidFill>
                  <a:srgbClr val="FF3300"/>
                </a:solidFill>
                <a:latin typeface="Arial"/>
                <a:ea typeface="Arial"/>
                <a:cs typeface="Arial"/>
                <a:sym typeface="Arial"/>
              </a:rPr>
              <a:t>HIGH PERFORMANCE SURFACE TREATMENT REQUIRED FOR DIFFERENT TYPES OF CAVITIES</a:t>
            </a:r>
            <a:endParaRPr/>
          </a:p>
        </p:txBody>
      </p:sp>
      <p:sp>
        <p:nvSpPr>
          <p:cNvPr id="11000" name="Google Shape;11000;p1570"/>
          <p:cNvSpPr txBox="1"/>
          <p:nvPr/>
        </p:nvSpPr>
        <p:spPr>
          <a:xfrm>
            <a:off x="1279525" y="5178425"/>
            <a:ext cx="7416800" cy="7794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mic Sans MS"/>
              <a:buNone/>
            </a:pPr>
            <a:r>
              <a:rPr b="0" i="0" lang="en-US" sz="1800" u="none" cap="none" strike="noStrike">
                <a:solidFill>
                  <a:srgbClr val="000000"/>
                </a:solidFill>
                <a:latin typeface="Comic Sans MS"/>
                <a:ea typeface="Comic Sans MS"/>
                <a:cs typeface="Comic Sans MS"/>
                <a:sym typeface="Comic Sans MS"/>
              </a:rPr>
              <a:t>β</a:t>
            </a:r>
            <a:r>
              <a:rPr b="0" i="0" lang="en-US" sz="1800" u="none" cap="none" strike="noStrike">
                <a:solidFill>
                  <a:srgbClr val="000000"/>
                </a:solidFill>
                <a:latin typeface="Arial"/>
                <a:ea typeface="Arial"/>
                <a:cs typeface="Arial"/>
                <a:sym typeface="Arial"/>
              </a:rPr>
              <a:t> = 1 cavity   Eacc = </a:t>
            </a:r>
            <a:r>
              <a:rPr b="0" i="0" lang="en-US" sz="1800" u="none" cap="none" strike="noStrike">
                <a:solidFill>
                  <a:srgbClr val="FF0000"/>
                </a:solidFill>
                <a:latin typeface="Arial"/>
                <a:ea typeface="Arial"/>
                <a:cs typeface="Arial"/>
                <a:sym typeface="Arial"/>
              </a:rPr>
              <a:t>25 MV/m</a:t>
            </a:r>
            <a:r>
              <a:rPr b="0" i="0" lang="en-US" sz="1800" u="none" cap="none" strike="noStrike">
                <a:solidFill>
                  <a:srgbClr val="000000"/>
                </a:solidFill>
                <a:latin typeface="Arial"/>
                <a:ea typeface="Arial"/>
                <a:cs typeface="Arial"/>
                <a:sym typeface="Arial"/>
              </a:rPr>
              <a:t> </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Need for an efficient surface treatment→ </a:t>
            </a:r>
            <a:r>
              <a:rPr b="1" i="1" lang="en-US" sz="1800" u="none" cap="none" strike="noStrike">
                <a:solidFill>
                  <a:srgbClr val="FF6600"/>
                </a:solidFill>
                <a:latin typeface="Verdana"/>
                <a:ea typeface="Verdana"/>
                <a:cs typeface="Verdana"/>
                <a:sym typeface="Verdana"/>
              </a:rPr>
              <a:t>Choice for Electro - Polishing</a:t>
            </a:r>
            <a:endParaRPr/>
          </a:p>
        </p:txBody>
      </p:sp>
      <p:pic>
        <p:nvPicPr>
          <p:cNvPr id="11001" name="Google Shape;11001;p1570"/>
          <p:cNvPicPr preferRelativeResize="0"/>
          <p:nvPr/>
        </p:nvPicPr>
        <p:blipFill rotWithShape="1">
          <a:blip r:embed="rId3">
            <a:alphaModFix/>
          </a:blip>
          <a:srcRect b="0" l="0" r="0" t="0"/>
          <a:stretch/>
        </p:blipFill>
        <p:spPr>
          <a:xfrm>
            <a:off x="1547813" y="3235325"/>
            <a:ext cx="6291262" cy="1328738"/>
          </a:xfrm>
          <a:prstGeom prst="rect">
            <a:avLst/>
          </a:prstGeom>
          <a:noFill/>
          <a:ln>
            <a:noFill/>
          </a:ln>
        </p:spPr>
      </p:pic>
      <p:sp>
        <p:nvSpPr>
          <p:cNvPr id="11002" name="Google Shape;11002;p1570"/>
          <p:cNvSpPr txBox="1"/>
          <p:nvPr/>
        </p:nvSpPr>
        <p:spPr>
          <a:xfrm>
            <a:off x="5599113" y="4564063"/>
            <a:ext cx="3348037"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(Tesla: Ø=211mm L=1283mm)</a:t>
            </a:r>
            <a:endParaRPr/>
          </a:p>
        </p:txBody>
      </p:sp>
      <p:sp>
        <p:nvSpPr>
          <p:cNvPr id="11003" name="Google Shape;11003;p1570"/>
          <p:cNvSpPr txBox="1"/>
          <p:nvPr/>
        </p:nvSpPr>
        <p:spPr>
          <a:xfrm>
            <a:off x="1243013" y="4564063"/>
            <a:ext cx="4356100" cy="37623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Ø382mm   L&gt;1430mm  1,76 m</a:t>
            </a:r>
            <a:r>
              <a:rPr b="0" baseline="30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     </a:t>
            </a:r>
            <a:r>
              <a:rPr b="0" i="0" lang="en-US" sz="1800" u="none" cap="none" strike="noStrike">
                <a:solidFill>
                  <a:srgbClr val="FF0000"/>
                </a:solidFill>
                <a:latin typeface="Arial"/>
                <a:ea typeface="Arial"/>
                <a:cs typeface="Arial"/>
                <a:sym typeface="Arial"/>
              </a:rPr>
              <a:t>88L</a:t>
            </a:r>
            <a:endParaRPr/>
          </a:p>
        </p:txBody>
      </p:sp>
      <p:sp>
        <p:nvSpPr>
          <p:cNvPr id="11004" name="Google Shape;11004;p1570"/>
          <p:cNvSpPr txBox="1"/>
          <p:nvPr/>
        </p:nvSpPr>
        <p:spPr>
          <a:xfrm>
            <a:off x="1890713" y="6035675"/>
            <a:ext cx="74168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(optionnal) EP for β = 0.65 cavity    Eacc = 19 MV/m </a:t>
            </a:r>
            <a:endParaRPr/>
          </a:p>
        </p:txBody>
      </p:sp>
      <p:pic>
        <p:nvPicPr>
          <p:cNvPr id="11005" name="Google Shape;11005;p1570"/>
          <p:cNvPicPr preferRelativeResize="0"/>
          <p:nvPr/>
        </p:nvPicPr>
        <p:blipFill rotWithShape="1">
          <a:blip r:embed="rId4">
            <a:alphaModFix/>
          </a:blip>
          <a:srcRect b="0" l="0" r="0" t="0"/>
          <a:stretch/>
        </p:blipFill>
        <p:spPr>
          <a:xfrm>
            <a:off x="1360488" y="2701925"/>
            <a:ext cx="1122362" cy="533400"/>
          </a:xfrm>
          <a:prstGeom prst="rect">
            <a:avLst/>
          </a:prstGeom>
          <a:noFill/>
          <a:ln>
            <a:noFill/>
          </a:ln>
        </p:spPr>
      </p:pic>
      <p:sp>
        <p:nvSpPr>
          <p:cNvPr id="11006" name="Google Shape;11006;p1570"/>
          <p:cNvSpPr txBox="1"/>
          <p:nvPr/>
        </p:nvSpPr>
        <p:spPr>
          <a:xfrm>
            <a:off x="2482850" y="1347788"/>
            <a:ext cx="6661150" cy="10541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8000"/>
              </a:buClr>
              <a:buSzPts val="1800"/>
              <a:buFont typeface="Noto Sans Symbols"/>
              <a:buChar char="⮚"/>
            </a:pPr>
            <a:r>
              <a:rPr b="0" i="0" lang="en-US" sz="1800" u="none" cap="none" strike="noStrike">
                <a:solidFill>
                  <a:srgbClr val="008000"/>
                </a:solidFill>
                <a:latin typeface="Arial"/>
                <a:ea typeface="Arial"/>
                <a:cs typeface="Arial"/>
                <a:sym typeface="Arial"/>
              </a:rPr>
              <a:t>ILC Hi-Grade Program</a:t>
            </a:r>
            <a:r>
              <a:rPr b="0" i="0" lang="en-US" sz="1800" u="none" cap="none" strike="noStrike">
                <a:solidFill>
                  <a:srgbClr val="000000"/>
                </a:solidFill>
                <a:latin typeface="Arial"/>
                <a:ea typeface="Arial"/>
                <a:cs typeface="Arial"/>
                <a:sym typeface="Arial"/>
              </a:rPr>
              <a:t> </a:t>
            </a:r>
            <a:endParaRPr/>
          </a:p>
          <a:p>
            <a:pPr indent="0" lvl="0" marL="0" marR="0" rtl="0" algn="l">
              <a:lnSpc>
                <a:spcPct val="100000"/>
              </a:lnSpc>
              <a:spcBef>
                <a:spcPts val="90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8 Tesla Shape cavities to be treated (final step) and tested at Saclay: Final VEP + Rinsing + Test</a:t>
            </a:r>
            <a:endParaRPr/>
          </a:p>
        </p:txBody>
      </p:sp>
      <p:pic>
        <p:nvPicPr>
          <p:cNvPr id="11007" name="Google Shape;11007;p1570"/>
          <p:cNvPicPr preferRelativeResize="0"/>
          <p:nvPr/>
        </p:nvPicPr>
        <p:blipFill rotWithShape="1">
          <a:blip r:embed="rId5">
            <a:alphaModFix/>
          </a:blip>
          <a:srcRect b="0" l="0" r="0" t="0"/>
          <a:stretch/>
        </p:blipFill>
        <p:spPr>
          <a:xfrm>
            <a:off x="1135063" y="1347788"/>
            <a:ext cx="1347787" cy="665162"/>
          </a:xfrm>
          <a:prstGeom prst="rect">
            <a:avLst/>
          </a:prstGeom>
          <a:solidFill>
            <a:srgbClr val="FFFFFF"/>
          </a:solidFill>
          <a:ln>
            <a:noFill/>
          </a:ln>
        </p:spPr>
      </p:pic>
      <p:sp>
        <p:nvSpPr>
          <p:cNvPr id="11008" name="Google Shape;11008;p1570"/>
          <p:cNvSpPr txBox="1"/>
          <p:nvPr/>
        </p:nvSpPr>
        <p:spPr>
          <a:xfrm>
            <a:off x="2482850" y="2868613"/>
            <a:ext cx="4465638" cy="366712"/>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8000"/>
              </a:buClr>
              <a:buSzPts val="1800"/>
              <a:buFont typeface="Noto Sans Symbols"/>
              <a:buChar char="⮚"/>
            </a:pPr>
            <a:r>
              <a:rPr b="0" i="0" lang="en-US" sz="1800" u="none" cap="none" strike="noStrike">
                <a:solidFill>
                  <a:srgbClr val="008000"/>
                </a:solidFill>
                <a:latin typeface="Arial"/>
                <a:ea typeface="Arial"/>
                <a:cs typeface="Arial"/>
                <a:sym typeface="Arial"/>
              </a:rPr>
              <a:t>Surface treatment for large proton cavity</a:t>
            </a:r>
            <a:endParaRPr/>
          </a:p>
        </p:txBody>
      </p:sp>
      <p:pic>
        <p:nvPicPr>
          <p:cNvPr id="11009" name="Google Shape;11009;p1570">
            <a:hlinkClick r:id="rId6"/>
          </p:cNvPr>
          <p:cNvPicPr preferRelativeResize="0"/>
          <p:nvPr/>
        </p:nvPicPr>
        <p:blipFill rotWithShape="1">
          <a:blip r:embed="rId7">
            <a:alphaModFix/>
          </a:blip>
          <a:srcRect b="0" l="0" r="0" t="0"/>
          <a:stretch/>
        </p:blipFill>
        <p:spPr>
          <a:xfrm>
            <a:off x="7488238" y="6000750"/>
            <a:ext cx="971550" cy="62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